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73" r:id="rId5"/>
    <p:sldId id="274" r:id="rId6"/>
    <p:sldId id="275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4065B02-20E0-40F0-83E7-C046CA5CD39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B04A562-ED9A-42B1-97EB-271E997A6D36}">
      <dgm:prSet phldrT="[Текст]"/>
      <dgm:spPr/>
      <dgm:t>
        <a:bodyPr/>
        <a:lstStyle/>
        <a:p>
          <a:r>
            <a:rPr lang="ru-RU" dirty="0" smtClean="0"/>
            <a:t>1.</a:t>
          </a:r>
          <a:endParaRPr lang="ru-RU" dirty="0"/>
        </a:p>
      </dgm:t>
    </dgm:pt>
    <dgm:pt modelId="{88B69609-9C3E-43EE-9649-361B571949BB}" type="parTrans" cxnId="{A01C911B-B3ED-4A61-837E-1BED5C4213F5}">
      <dgm:prSet/>
      <dgm:spPr/>
      <dgm:t>
        <a:bodyPr/>
        <a:lstStyle/>
        <a:p>
          <a:endParaRPr lang="ru-RU"/>
        </a:p>
      </dgm:t>
    </dgm:pt>
    <dgm:pt modelId="{66D205D7-1351-4EDE-981A-3DF64F4391A8}" type="sibTrans" cxnId="{A01C911B-B3ED-4A61-837E-1BED5C4213F5}">
      <dgm:prSet/>
      <dgm:spPr/>
      <dgm:t>
        <a:bodyPr/>
        <a:lstStyle/>
        <a:p>
          <a:endParaRPr lang="ru-RU"/>
        </a:p>
      </dgm:t>
    </dgm:pt>
    <dgm:pt modelId="{25CF84C4-D501-4CA8-957E-5610EAFEFF65}">
      <dgm:prSet phldrT="[Текст]"/>
      <dgm:spPr/>
      <dgm:t>
        <a:bodyPr/>
        <a:lstStyle/>
        <a:p>
          <a:r>
            <a:rPr lang="ru-RU" dirty="0" smtClean="0"/>
            <a:t>Познакомить студентов с понятием и переменными сегментации в гостиничной индустрии</a:t>
          </a:r>
          <a:endParaRPr lang="ru-RU" dirty="0"/>
        </a:p>
      </dgm:t>
    </dgm:pt>
    <dgm:pt modelId="{2752D35A-99C7-4721-A618-185057AA23DD}" type="parTrans" cxnId="{2B7894A7-2B5E-454C-B341-3D72EE7352B6}">
      <dgm:prSet/>
      <dgm:spPr/>
      <dgm:t>
        <a:bodyPr/>
        <a:lstStyle/>
        <a:p>
          <a:endParaRPr lang="ru-RU"/>
        </a:p>
      </dgm:t>
    </dgm:pt>
    <dgm:pt modelId="{81CC6983-B558-4A83-B467-C140F032DD8C}" type="sibTrans" cxnId="{2B7894A7-2B5E-454C-B341-3D72EE7352B6}">
      <dgm:prSet/>
      <dgm:spPr/>
      <dgm:t>
        <a:bodyPr/>
        <a:lstStyle/>
        <a:p>
          <a:endParaRPr lang="ru-RU"/>
        </a:p>
      </dgm:t>
    </dgm:pt>
    <dgm:pt modelId="{A79C1E33-5F87-427B-9D90-B31CDA899388}">
      <dgm:prSet phldrT="[Текст]"/>
      <dgm:spPr/>
      <dgm:t>
        <a:bodyPr/>
        <a:lstStyle/>
        <a:p>
          <a:r>
            <a:rPr lang="ru-RU" dirty="0" smtClean="0"/>
            <a:t>2.</a:t>
          </a:r>
          <a:endParaRPr lang="ru-RU" dirty="0"/>
        </a:p>
      </dgm:t>
    </dgm:pt>
    <dgm:pt modelId="{859E9110-00E0-487A-986F-EC2A62997995}" type="parTrans" cxnId="{67C1AE58-9971-4257-8E2C-5150ABF430EA}">
      <dgm:prSet/>
      <dgm:spPr/>
      <dgm:t>
        <a:bodyPr/>
        <a:lstStyle/>
        <a:p>
          <a:endParaRPr lang="ru-RU"/>
        </a:p>
      </dgm:t>
    </dgm:pt>
    <dgm:pt modelId="{BC0D5B18-1FB6-49BD-BB81-9FCCB40B7CE7}" type="sibTrans" cxnId="{67C1AE58-9971-4257-8E2C-5150ABF430EA}">
      <dgm:prSet/>
      <dgm:spPr/>
      <dgm:t>
        <a:bodyPr/>
        <a:lstStyle/>
        <a:p>
          <a:endParaRPr lang="ru-RU"/>
        </a:p>
      </dgm:t>
    </dgm:pt>
    <dgm:pt modelId="{F82A2FF1-3569-4D69-BF85-9F0550B5EB58}">
      <dgm:prSet phldrT="[Текст]"/>
      <dgm:spPr/>
      <dgm:t>
        <a:bodyPr/>
        <a:lstStyle/>
        <a:p>
          <a:r>
            <a:rPr lang="ru-RU" dirty="0" smtClean="0"/>
            <a:t>Научить студентов применять сегментации для определения целевой аудитории гостиничного предприятия</a:t>
          </a:r>
          <a:endParaRPr lang="ru-RU" dirty="0"/>
        </a:p>
      </dgm:t>
    </dgm:pt>
    <dgm:pt modelId="{EECB73AA-A1BA-49FA-8FF8-F6C5652EBF62}" type="parTrans" cxnId="{CBBDA9F8-629D-4BA1-996C-B2869F09D6C4}">
      <dgm:prSet/>
      <dgm:spPr/>
      <dgm:t>
        <a:bodyPr/>
        <a:lstStyle/>
        <a:p>
          <a:endParaRPr lang="ru-RU"/>
        </a:p>
      </dgm:t>
    </dgm:pt>
    <dgm:pt modelId="{B8847D3E-404E-4428-8927-B45967E6CCD2}" type="sibTrans" cxnId="{CBBDA9F8-629D-4BA1-996C-B2869F09D6C4}">
      <dgm:prSet/>
      <dgm:spPr/>
      <dgm:t>
        <a:bodyPr/>
        <a:lstStyle/>
        <a:p>
          <a:endParaRPr lang="ru-RU"/>
        </a:p>
      </dgm:t>
    </dgm:pt>
    <dgm:pt modelId="{5A69F5BD-2202-44F9-B0E0-34FF458CA996}" type="pres">
      <dgm:prSet presAssocID="{54065B02-20E0-40F0-83E7-C046CA5CD398}" presName="linearFlow" presStyleCnt="0">
        <dgm:presLayoutVars>
          <dgm:dir/>
          <dgm:animLvl val="lvl"/>
          <dgm:resizeHandles val="exact"/>
        </dgm:presLayoutVars>
      </dgm:prSet>
      <dgm:spPr/>
    </dgm:pt>
    <dgm:pt modelId="{F08FC761-8F06-4D57-B041-E2D1E23F33BB}" type="pres">
      <dgm:prSet presAssocID="{CB04A562-ED9A-42B1-97EB-271E997A6D36}" presName="composite" presStyleCnt="0"/>
      <dgm:spPr/>
    </dgm:pt>
    <dgm:pt modelId="{FE31C81A-3243-4A68-86CD-F0F5E5EC0FD3}" type="pres">
      <dgm:prSet presAssocID="{CB04A562-ED9A-42B1-97EB-271E997A6D36}" presName="parentText" presStyleLbl="alignNode1" presStyleIdx="0" presStyleCnt="2">
        <dgm:presLayoutVars>
          <dgm:chMax val="1"/>
          <dgm:bulletEnabled val="1"/>
        </dgm:presLayoutVars>
      </dgm:prSet>
      <dgm:spPr/>
    </dgm:pt>
    <dgm:pt modelId="{571CBC8D-CED8-4DC7-9DF6-7269ED97CE0E}" type="pres">
      <dgm:prSet presAssocID="{CB04A562-ED9A-42B1-97EB-271E997A6D36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12BB04-4C40-4A37-81F6-BE11DE621727}" type="pres">
      <dgm:prSet presAssocID="{66D205D7-1351-4EDE-981A-3DF64F4391A8}" presName="sp" presStyleCnt="0"/>
      <dgm:spPr/>
    </dgm:pt>
    <dgm:pt modelId="{353B81A5-CF43-4823-8459-3E584B33D587}" type="pres">
      <dgm:prSet presAssocID="{A79C1E33-5F87-427B-9D90-B31CDA899388}" presName="composite" presStyleCnt="0"/>
      <dgm:spPr/>
    </dgm:pt>
    <dgm:pt modelId="{0A43EC68-9505-4AC2-A96B-8838C299AABB}" type="pres">
      <dgm:prSet presAssocID="{A79C1E33-5F87-427B-9D90-B31CDA899388}" presName="parentText" presStyleLbl="alignNode1" presStyleIdx="1" presStyleCnt="2">
        <dgm:presLayoutVars>
          <dgm:chMax val="1"/>
          <dgm:bulletEnabled val="1"/>
        </dgm:presLayoutVars>
      </dgm:prSet>
      <dgm:spPr/>
    </dgm:pt>
    <dgm:pt modelId="{033A5ABF-A85F-452F-8BAC-706786FD8B9E}" type="pres">
      <dgm:prSet presAssocID="{A79C1E33-5F87-427B-9D90-B31CDA899388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8C2109-3FAC-4209-AF29-E53115F3E56C}" type="presOf" srcId="{A79C1E33-5F87-427B-9D90-B31CDA899388}" destId="{0A43EC68-9505-4AC2-A96B-8838C299AABB}" srcOrd="0" destOrd="0" presId="urn:microsoft.com/office/officeart/2005/8/layout/chevron2"/>
    <dgm:cxn modelId="{05095F0D-022B-4660-858B-C13174806E93}" type="presOf" srcId="{F82A2FF1-3569-4D69-BF85-9F0550B5EB58}" destId="{033A5ABF-A85F-452F-8BAC-706786FD8B9E}" srcOrd="0" destOrd="0" presId="urn:microsoft.com/office/officeart/2005/8/layout/chevron2"/>
    <dgm:cxn modelId="{2B7894A7-2B5E-454C-B341-3D72EE7352B6}" srcId="{CB04A562-ED9A-42B1-97EB-271E997A6D36}" destId="{25CF84C4-D501-4CA8-957E-5610EAFEFF65}" srcOrd="0" destOrd="0" parTransId="{2752D35A-99C7-4721-A618-185057AA23DD}" sibTransId="{81CC6983-B558-4A83-B467-C140F032DD8C}"/>
    <dgm:cxn modelId="{CBBDA9F8-629D-4BA1-996C-B2869F09D6C4}" srcId="{A79C1E33-5F87-427B-9D90-B31CDA899388}" destId="{F82A2FF1-3569-4D69-BF85-9F0550B5EB58}" srcOrd="0" destOrd="0" parTransId="{EECB73AA-A1BA-49FA-8FF8-F6C5652EBF62}" sibTransId="{B8847D3E-404E-4428-8927-B45967E6CCD2}"/>
    <dgm:cxn modelId="{A01C911B-B3ED-4A61-837E-1BED5C4213F5}" srcId="{54065B02-20E0-40F0-83E7-C046CA5CD398}" destId="{CB04A562-ED9A-42B1-97EB-271E997A6D36}" srcOrd="0" destOrd="0" parTransId="{88B69609-9C3E-43EE-9649-361B571949BB}" sibTransId="{66D205D7-1351-4EDE-981A-3DF64F4391A8}"/>
    <dgm:cxn modelId="{67C1AE58-9971-4257-8E2C-5150ABF430EA}" srcId="{54065B02-20E0-40F0-83E7-C046CA5CD398}" destId="{A79C1E33-5F87-427B-9D90-B31CDA899388}" srcOrd="1" destOrd="0" parTransId="{859E9110-00E0-487A-986F-EC2A62997995}" sibTransId="{BC0D5B18-1FB6-49BD-BB81-9FCCB40B7CE7}"/>
    <dgm:cxn modelId="{FCC16FDB-FEC2-4798-8672-665B71FF853F}" type="presOf" srcId="{54065B02-20E0-40F0-83E7-C046CA5CD398}" destId="{5A69F5BD-2202-44F9-B0E0-34FF458CA996}" srcOrd="0" destOrd="0" presId="urn:microsoft.com/office/officeart/2005/8/layout/chevron2"/>
    <dgm:cxn modelId="{CDBDA226-97B5-493C-BF50-82CF6C5E9C2F}" type="presOf" srcId="{CB04A562-ED9A-42B1-97EB-271E997A6D36}" destId="{FE31C81A-3243-4A68-86CD-F0F5E5EC0FD3}" srcOrd="0" destOrd="0" presId="urn:microsoft.com/office/officeart/2005/8/layout/chevron2"/>
    <dgm:cxn modelId="{EB0FA3E2-8F36-4412-86CD-2E46215B2007}" type="presOf" srcId="{25CF84C4-D501-4CA8-957E-5610EAFEFF65}" destId="{571CBC8D-CED8-4DC7-9DF6-7269ED97CE0E}" srcOrd="0" destOrd="0" presId="urn:microsoft.com/office/officeart/2005/8/layout/chevron2"/>
    <dgm:cxn modelId="{2A0F0491-0A5A-414B-8A48-80A374C93D2D}" type="presParOf" srcId="{5A69F5BD-2202-44F9-B0E0-34FF458CA996}" destId="{F08FC761-8F06-4D57-B041-E2D1E23F33BB}" srcOrd="0" destOrd="0" presId="urn:microsoft.com/office/officeart/2005/8/layout/chevron2"/>
    <dgm:cxn modelId="{62566489-943B-4295-9281-50BA5C0F45F7}" type="presParOf" srcId="{F08FC761-8F06-4D57-B041-E2D1E23F33BB}" destId="{FE31C81A-3243-4A68-86CD-F0F5E5EC0FD3}" srcOrd="0" destOrd="0" presId="urn:microsoft.com/office/officeart/2005/8/layout/chevron2"/>
    <dgm:cxn modelId="{DB6F5DCB-2E5E-4AB2-BC56-F89ADC5E7CE4}" type="presParOf" srcId="{F08FC761-8F06-4D57-B041-E2D1E23F33BB}" destId="{571CBC8D-CED8-4DC7-9DF6-7269ED97CE0E}" srcOrd="1" destOrd="0" presId="urn:microsoft.com/office/officeart/2005/8/layout/chevron2"/>
    <dgm:cxn modelId="{156E5B43-FCF1-47D4-8488-E0483AB7ED86}" type="presParOf" srcId="{5A69F5BD-2202-44F9-B0E0-34FF458CA996}" destId="{9B12BB04-4C40-4A37-81F6-BE11DE621727}" srcOrd="1" destOrd="0" presId="urn:microsoft.com/office/officeart/2005/8/layout/chevron2"/>
    <dgm:cxn modelId="{749030D1-3C69-4933-A76A-EF41F9582C89}" type="presParOf" srcId="{5A69F5BD-2202-44F9-B0E0-34FF458CA996}" destId="{353B81A5-CF43-4823-8459-3E584B33D587}" srcOrd="2" destOrd="0" presId="urn:microsoft.com/office/officeart/2005/8/layout/chevron2"/>
    <dgm:cxn modelId="{6E187984-8936-4FAC-A46C-0DE18FDAA330}" type="presParOf" srcId="{353B81A5-CF43-4823-8459-3E584B33D587}" destId="{0A43EC68-9505-4AC2-A96B-8838C299AABB}" srcOrd="0" destOrd="0" presId="urn:microsoft.com/office/officeart/2005/8/layout/chevron2"/>
    <dgm:cxn modelId="{592FAFA0-2746-4E03-A9F9-7C8527341FF9}" type="presParOf" srcId="{353B81A5-CF43-4823-8459-3E584B33D587}" destId="{033A5ABF-A85F-452F-8BAC-706786FD8B9E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44A4F6-7338-44D0-8BB0-5C68C92A0D09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1"/>
      <dgm:spPr/>
    </dgm:pt>
    <dgm:pt modelId="{B23DDC8C-63F5-4418-97E5-385E9F5FC29A}">
      <dgm:prSet phldrT="[Текст]"/>
      <dgm:spPr/>
      <dgm:t>
        <a:bodyPr/>
        <a:lstStyle/>
        <a:p>
          <a:r>
            <a:rPr lang="ru-RU" dirty="0" smtClean="0"/>
            <a:t>Группа 1. Культурно-географические критерии. </a:t>
          </a:r>
          <a:endParaRPr lang="ru-RU" dirty="0"/>
        </a:p>
      </dgm:t>
    </dgm:pt>
    <dgm:pt modelId="{DCB591B6-8030-4005-ADA9-DFF4DFA2D2F0}" type="parTrans" cxnId="{BCC9B9C3-527D-4DD8-80AB-A5AE50EF2944}">
      <dgm:prSet/>
      <dgm:spPr/>
      <dgm:t>
        <a:bodyPr/>
        <a:lstStyle/>
        <a:p>
          <a:endParaRPr lang="ru-RU"/>
        </a:p>
      </dgm:t>
    </dgm:pt>
    <dgm:pt modelId="{000FB8D6-1C57-48E5-A4CE-280E15EA41E1}" type="sibTrans" cxnId="{BCC9B9C3-527D-4DD8-80AB-A5AE50EF2944}">
      <dgm:prSet/>
      <dgm:spPr/>
      <dgm:t>
        <a:bodyPr/>
        <a:lstStyle/>
        <a:p>
          <a:endParaRPr lang="ru-RU"/>
        </a:p>
      </dgm:t>
    </dgm:pt>
    <dgm:pt modelId="{3417050D-1B58-44D3-B99F-217903A769D6}">
      <dgm:prSet phldrT="[Текст]"/>
      <dgm:spPr/>
      <dgm:t>
        <a:bodyPr/>
        <a:lstStyle/>
        <a:p>
          <a:r>
            <a:rPr lang="ru-RU" dirty="0" smtClean="0"/>
            <a:t>Группа 2. Социально-экономические критерии</a:t>
          </a:r>
          <a:endParaRPr lang="ru-RU" dirty="0"/>
        </a:p>
      </dgm:t>
    </dgm:pt>
    <dgm:pt modelId="{50CEF589-E4F4-4E4E-8516-4F4749DD4D31}" type="parTrans" cxnId="{945FF3CA-1E52-4A66-87E0-4AAE11D542C7}">
      <dgm:prSet/>
      <dgm:spPr/>
      <dgm:t>
        <a:bodyPr/>
        <a:lstStyle/>
        <a:p>
          <a:endParaRPr lang="ru-RU"/>
        </a:p>
      </dgm:t>
    </dgm:pt>
    <dgm:pt modelId="{A7C65258-46BB-4C47-AF88-78CB6C1AC6DF}" type="sibTrans" cxnId="{945FF3CA-1E52-4A66-87E0-4AAE11D542C7}">
      <dgm:prSet/>
      <dgm:spPr/>
      <dgm:t>
        <a:bodyPr/>
        <a:lstStyle/>
        <a:p>
          <a:endParaRPr lang="ru-RU"/>
        </a:p>
      </dgm:t>
    </dgm:pt>
    <dgm:pt modelId="{E3558A85-4002-4F1C-AFDC-752A3E9728B6}">
      <dgm:prSet phldrT="[Текст]"/>
      <dgm:spPr/>
      <dgm:t>
        <a:bodyPr/>
        <a:lstStyle/>
        <a:p>
          <a:r>
            <a:rPr lang="ru-RU" dirty="0" smtClean="0"/>
            <a:t>Группа 3. Демографические критерии. </a:t>
          </a:r>
          <a:endParaRPr lang="ru-RU" dirty="0"/>
        </a:p>
      </dgm:t>
    </dgm:pt>
    <dgm:pt modelId="{14B849C6-299B-446C-908B-1C84437A9683}" type="parTrans" cxnId="{7E1A3F99-2979-4BC1-A488-3A059CF2F794}">
      <dgm:prSet/>
      <dgm:spPr/>
      <dgm:t>
        <a:bodyPr/>
        <a:lstStyle/>
        <a:p>
          <a:endParaRPr lang="ru-RU"/>
        </a:p>
      </dgm:t>
    </dgm:pt>
    <dgm:pt modelId="{8D04FAF2-FC2A-4D72-832E-AB64806FECCF}" type="sibTrans" cxnId="{7E1A3F99-2979-4BC1-A488-3A059CF2F794}">
      <dgm:prSet/>
      <dgm:spPr/>
      <dgm:t>
        <a:bodyPr/>
        <a:lstStyle/>
        <a:p>
          <a:endParaRPr lang="ru-RU"/>
        </a:p>
      </dgm:t>
    </dgm:pt>
    <dgm:pt modelId="{1DFAB3F7-B5DB-46DD-AAFD-18B535F47588}">
      <dgm:prSet/>
      <dgm:spPr/>
      <dgm:t>
        <a:bodyPr/>
        <a:lstStyle/>
        <a:p>
          <a:r>
            <a:rPr lang="ru-RU" dirty="0" smtClean="0"/>
            <a:t>Группа 4. </a:t>
          </a:r>
          <a:r>
            <a:rPr lang="ru-RU" dirty="0" err="1" smtClean="0"/>
            <a:t>Психоповеденческие</a:t>
          </a:r>
          <a:r>
            <a:rPr lang="ru-RU" dirty="0" smtClean="0"/>
            <a:t> критерии </a:t>
          </a:r>
          <a:endParaRPr lang="ru-RU" dirty="0"/>
        </a:p>
      </dgm:t>
    </dgm:pt>
    <dgm:pt modelId="{5293674A-140F-4D79-86C7-86B83363B406}" type="parTrans" cxnId="{8DB7F3A9-29BE-4CB5-A50A-E9B8D7782B71}">
      <dgm:prSet/>
      <dgm:spPr/>
      <dgm:t>
        <a:bodyPr/>
        <a:lstStyle/>
        <a:p>
          <a:endParaRPr lang="ru-RU"/>
        </a:p>
      </dgm:t>
    </dgm:pt>
    <dgm:pt modelId="{E8E9837F-2E94-4EEC-B564-7535909DFA5A}" type="sibTrans" cxnId="{8DB7F3A9-29BE-4CB5-A50A-E9B8D7782B71}">
      <dgm:prSet/>
      <dgm:spPr/>
      <dgm:t>
        <a:bodyPr/>
        <a:lstStyle/>
        <a:p>
          <a:endParaRPr lang="ru-RU"/>
        </a:p>
      </dgm:t>
    </dgm:pt>
    <dgm:pt modelId="{E5DF0C56-00E5-4889-B39D-E65FF99B5FDF}" type="pres">
      <dgm:prSet presAssocID="{1644A4F6-7338-44D0-8BB0-5C68C92A0D09}" presName="linearFlow" presStyleCnt="0">
        <dgm:presLayoutVars>
          <dgm:dir/>
          <dgm:resizeHandles val="exact"/>
        </dgm:presLayoutVars>
      </dgm:prSet>
      <dgm:spPr/>
    </dgm:pt>
    <dgm:pt modelId="{58E78632-6E5F-4579-821B-4500A181A0AB}" type="pres">
      <dgm:prSet presAssocID="{B23DDC8C-63F5-4418-97E5-385E9F5FC29A}" presName="composite" presStyleCnt="0"/>
      <dgm:spPr/>
    </dgm:pt>
    <dgm:pt modelId="{56DE9039-CEA4-4624-8FE1-3A06AD998CE7}" type="pres">
      <dgm:prSet presAssocID="{B23DDC8C-63F5-4418-97E5-385E9F5FC29A}" presName="imgShp" presStyleLbl="fgImgPlace1" presStyleIdx="0" presStyleCnt="4"/>
      <dgm:spPr/>
    </dgm:pt>
    <dgm:pt modelId="{B997C40B-3E9B-4CEB-B3B6-7C2F41FF2654}" type="pres">
      <dgm:prSet presAssocID="{B23DDC8C-63F5-4418-97E5-385E9F5FC29A}" presName="txShp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880CB6-2B96-40F4-864F-97F88F5459EB}" type="pres">
      <dgm:prSet presAssocID="{000FB8D6-1C57-48E5-A4CE-280E15EA41E1}" presName="spacing" presStyleCnt="0"/>
      <dgm:spPr/>
    </dgm:pt>
    <dgm:pt modelId="{C55D5625-316F-47C9-A94A-291C8F0DA4A7}" type="pres">
      <dgm:prSet presAssocID="{3417050D-1B58-44D3-B99F-217903A769D6}" presName="composite" presStyleCnt="0"/>
      <dgm:spPr/>
    </dgm:pt>
    <dgm:pt modelId="{43127A82-C0FD-4270-B117-65357F1CAD31}" type="pres">
      <dgm:prSet presAssocID="{3417050D-1B58-44D3-B99F-217903A769D6}" presName="imgShp" presStyleLbl="fgImgPlace1" presStyleIdx="1" presStyleCnt="4"/>
      <dgm:spPr/>
    </dgm:pt>
    <dgm:pt modelId="{450682C9-6368-4BF6-95F2-8CB36B19C511}" type="pres">
      <dgm:prSet presAssocID="{3417050D-1B58-44D3-B99F-217903A769D6}" presName="txShp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5659FB-FCE4-468C-83EE-5769C548D798}" type="pres">
      <dgm:prSet presAssocID="{A7C65258-46BB-4C47-AF88-78CB6C1AC6DF}" presName="spacing" presStyleCnt="0"/>
      <dgm:spPr/>
    </dgm:pt>
    <dgm:pt modelId="{2F2A36A7-2FDD-46DC-9072-6B2D720C8853}" type="pres">
      <dgm:prSet presAssocID="{E3558A85-4002-4F1C-AFDC-752A3E9728B6}" presName="composite" presStyleCnt="0"/>
      <dgm:spPr/>
    </dgm:pt>
    <dgm:pt modelId="{9A6883CE-B78C-4C1A-AE53-56B4D95C3F00}" type="pres">
      <dgm:prSet presAssocID="{E3558A85-4002-4F1C-AFDC-752A3E9728B6}" presName="imgShp" presStyleLbl="fgImgPlace1" presStyleIdx="2" presStyleCnt="4"/>
      <dgm:spPr/>
    </dgm:pt>
    <dgm:pt modelId="{BC615FE9-0E7F-4190-A5F1-E7A620A4A747}" type="pres">
      <dgm:prSet presAssocID="{E3558A85-4002-4F1C-AFDC-752A3E9728B6}" presName="txShp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1345C5-020A-47C0-8066-C4D4F6E6F37F}" type="pres">
      <dgm:prSet presAssocID="{8D04FAF2-FC2A-4D72-832E-AB64806FECCF}" presName="spacing" presStyleCnt="0"/>
      <dgm:spPr/>
    </dgm:pt>
    <dgm:pt modelId="{77CB9FE1-4F50-4A1E-AE0B-72295E7892A3}" type="pres">
      <dgm:prSet presAssocID="{1DFAB3F7-B5DB-46DD-AAFD-18B535F47588}" presName="composite" presStyleCnt="0"/>
      <dgm:spPr/>
    </dgm:pt>
    <dgm:pt modelId="{74891221-0348-4610-88C5-5FBDB2DEB050}" type="pres">
      <dgm:prSet presAssocID="{1DFAB3F7-B5DB-46DD-AAFD-18B535F47588}" presName="imgShp" presStyleLbl="fgImgPlace1" presStyleIdx="3" presStyleCnt="4"/>
      <dgm:spPr/>
    </dgm:pt>
    <dgm:pt modelId="{E5AF9E03-8647-4FC0-A7BC-8B09524D1E5F}" type="pres">
      <dgm:prSet presAssocID="{1DFAB3F7-B5DB-46DD-AAFD-18B535F47588}" presName="txShp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DB7F3A9-29BE-4CB5-A50A-E9B8D7782B71}" srcId="{1644A4F6-7338-44D0-8BB0-5C68C92A0D09}" destId="{1DFAB3F7-B5DB-46DD-AAFD-18B535F47588}" srcOrd="3" destOrd="0" parTransId="{5293674A-140F-4D79-86C7-86B83363B406}" sibTransId="{E8E9837F-2E94-4EEC-B564-7535909DFA5A}"/>
    <dgm:cxn modelId="{0C22B40B-72E1-4DC3-B102-54E5DCDDBBFF}" type="presOf" srcId="{E3558A85-4002-4F1C-AFDC-752A3E9728B6}" destId="{BC615FE9-0E7F-4190-A5F1-E7A620A4A747}" srcOrd="0" destOrd="0" presId="urn:microsoft.com/office/officeart/2005/8/layout/vList3"/>
    <dgm:cxn modelId="{945FF3CA-1E52-4A66-87E0-4AAE11D542C7}" srcId="{1644A4F6-7338-44D0-8BB0-5C68C92A0D09}" destId="{3417050D-1B58-44D3-B99F-217903A769D6}" srcOrd="1" destOrd="0" parTransId="{50CEF589-E4F4-4E4E-8516-4F4749DD4D31}" sibTransId="{A7C65258-46BB-4C47-AF88-78CB6C1AC6DF}"/>
    <dgm:cxn modelId="{38AB155F-6331-4745-A68D-06BAAD835D30}" type="presOf" srcId="{B23DDC8C-63F5-4418-97E5-385E9F5FC29A}" destId="{B997C40B-3E9B-4CEB-B3B6-7C2F41FF2654}" srcOrd="0" destOrd="0" presId="urn:microsoft.com/office/officeart/2005/8/layout/vList3"/>
    <dgm:cxn modelId="{EE365546-AD5B-4C59-9638-6AF67EF7BB55}" type="presOf" srcId="{1644A4F6-7338-44D0-8BB0-5C68C92A0D09}" destId="{E5DF0C56-00E5-4889-B39D-E65FF99B5FDF}" srcOrd="0" destOrd="0" presId="urn:microsoft.com/office/officeart/2005/8/layout/vList3"/>
    <dgm:cxn modelId="{8864002B-CEF6-4291-B2B8-25BD9D83F446}" type="presOf" srcId="{1DFAB3F7-B5DB-46DD-AAFD-18B535F47588}" destId="{E5AF9E03-8647-4FC0-A7BC-8B09524D1E5F}" srcOrd="0" destOrd="0" presId="urn:microsoft.com/office/officeart/2005/8/layout/vList3"/>
    <dgm:cxn modelId="{2098CAD7-F5E9-4BD2-89E7-35E33CF6D82E}" type="presOf" srcId="{3417050D-1B58-44D3-B99F-217903A769D6}" destId="{450682C9-6368-4BF6-95F2-8CB36B19C511}" srcOrd="0" destOrd="0" presId="urn:microsoft.com/office/officeart/2005/8/layout/vList3"/>
    <dgm:cxn modelId="{7E1A3F99-2979-4BC1-A488-3A059CF2F794}" srcId="{1644A4F6-7338-44D0-8BB0-5C68C92A0D09}" destId="{E3558A85-4002-4F1C-AFDC-752A3E9728B6}" srcOrd="2" destOrd="0" parTransId="{14B849C6-299B-446C-908B-1C84437A9683}" sibTransId="{8D04FAF2-FC2A-4D72-832E-AB64806FECCF}"/>
    <dgm:cxn modelId="{BCC9B9C3-527D-4DD8-80AB-A5AE50EF2944}" srcId="{1644A4F6-7338-44D0-8BB0-5C68C92A0D09}" destId="{B23DDC8C-63F5-4418-97E5-385E9F5FC29A}" srcOrd="0" destOrd="0" parTransId="{DCB591B6-8030-4005-ADA9-DFF4DFA2D2F0}" sibTransId="{000FB8D6-1C57-48E5-A4CE-280E15EA41E1}"/>
    <dgm:cxn modelId="{09DEC9D2-22F3-4617-9A94-C9B88FEE070F}" type="presParOf" srcId="{E5DF0C56-00E5-4889-B39D-E65FF99B5FDF}" destId="{58E78632-6E5F-4579-821B-4500A181A0AB}" srcOrd="0" destOrd="0" presId="urn:microsoft.com/office/officeart/2005/8/layout/vList3"/>
    <dgm:cxn modelId="{B99CEFE4-0969-4A19-B829-625D2963A408}" type="presParOf" srcId="{58E78632-6E5F-4579-821B-4500A181A0AB}" destId="{56DE9039-CEA4-4624-8FE1-3A06AD998CE7}" srcOrd="0" destOrd="0" presId="urn:microsoft.com/office/officeart/2005/8/layout/vList3"/>
    <dgm:cxn modelId="{175C3B80-051E-44CE-BDC3-323258A65761}" type="presParOf" srcId="{58E78632-6E5F-4579-821B-4500A181A0AB}" destId="{B997C40B-3E9B-4CEB-B3B6-7C2F41FF2654}" srcOrd="1" destOrd="0" presId="urn:microsoft.com/office/officeart/2005/8/layout/vList3"/>
    <dgm:cxn modelId="{8A9C89B6-94F4-46C1-B9EA-997B0708BD5B}" type="presParOf" srcId="{E5DF0C56-00E5-4889-B39D-E65FF99B5FDF}" destId="{9C880CB6-2B96-40F4-864F-97F88F5459EB}" srcOrd="1" destOrd="0" presId="urn:microsoft.com/office/officeart/2005/8/layout/vList3"/>
    <dgm:cxn modelId="{F7B2FBF4-CAA5-4412-B62D-BE9BEEA5EE86}" type="presParOf" srcId="{E5DF0C56-00E5-4889-B39D-E65FF99B5FDF}" destId="{C55D5625-316F-47C9-A94A-291C8F0DA4A7}" srcOrd="2" destOrd="0" presId="urn:microsoft.com/office/officeart/2005/8/layout/vList3"/>
    <dgm:cxn modelId="{55E7F929-EC15-4B59-B7A3-02FC56D27ED3}" type="presParOf" srcId="{C55D5625-316F-47C9-A94A-291C8F0DA4A7}" destId="{43127A82-C0FD-4270-B117-65357F1CAD31}" srcOrd="0" destOrd="0" presId="urn:microsoft.com/office/officeart/2005/8/layout/vList3"/>
    <dgm:cxn modelId="{269D2BC2-D3A4-4BB3-81FC-A9BDAC46435C}" type="presParOf" srcId="{C55D5625-316F-47C9-A94A-291C8F0DA4A7}" destId="{450682C9-6368-4BF6-95F2-8CB36B19C511}" srcOrd="1" destOrd="0" presId="urn:microsoft.com/office/officeart/2005/8/layout/vList3"/>
    <dgm:cxn modelId="{FAF31811-5924-43C2-9819-337A7ED6F740}" type="presParOf" srcId="{E5DF0C56-00E5-4889-B39D-E65FF99B5FDF}" destId="{CD5659FB-FCE4-468C-83EE-5769C548D798}" srcOrd="3" destOrd="0" presId="urn:microsoft.com/office/officeart/2005/8/layout/vList3"/>
    <dgm:cxn modelId="{8ACAA92C-8C4B-4DA2-B70A-F95EFA87374F}" type="presParOf" srcId="{E5DF0C56-00E5-4889-B39D-E65FF99B5FDF}" destId="{2F2A36A7-2FDD-46DC-9072-6B2D720C8853}" srcOrd="4" destOrd="0" presId="urn:microsoft.com/office/officeart/2005/8/layout/vList3"/>
    <dgm:cxn modelId="{CEDCEBEE-5261-481A-9277-37B723F10D87}" type="presParOf" srcId="{2F2A36A7-2FDD-46DC-9072-6B2D720C8853}" destId="{9A6883CE-B78C-4C1A-AE53-56B4D95C3F00}" srcOrd="0" destOrd="0" presId="urn:microsoft.com/office/officeart/2005/8/layout/vList3"/>
    <dgm:cxn modelId="{57FB3998-D8EC-41C4-887C-E89EE731BD60}" type="presParOf" srcId="{2F2A36A7-2FDD-46DC-9072-6B2D720C8853}" destId="{BC615FE9-0E7F-4190-A5F1-E7A620A4A747}" srcOrd="1" destOrd="0" presId="urn:microsoft.com/office/officeart/2005/8/layout/vList3"/>
    <dgm:cxn modelId="{4F4624CE-2008-44FA-B0C3-53978C09297A}" type="presParOf" srcId="{E5DF0C56-00E5-4889-B39D-E65FF99B5FDF}" destId="{061345C5-020A-47C0-8066-C4D4F6E6F37F}" srcOrd="5" destOrd="0" presId="urn:microsoft.com/office/officeart/2005/8/layout/vList3"/>
    <dgm:cxn modelId="{1E71DA1D-68CF-4F79-9344-9E2893F485AD}" type="presParOf" srcId="{E5DF0C56-00E5-4889-B39D-E65FF99B5FDF}" destId="{77CB9FE1-4F50-4A1E-AE0B-72295E7892A3}" srcOrd="6" destOrd="0" presId="urn:microsoft.com/office/officeart/2005/8/layout/vList3"/>
    <dgm:cxn modelId="{C2C9BE6F-1E79-4011-A183-1099362EADDF}" type="presParOf" srcId="{77CB9FE1-4F50-4A1E-AE0B-72295E7892A3}" destId="{74891221-0348-4610-88C5-5FBDB2DEB050}" srcOrd="0" destOrd="0" presId="urn:microsoft.com/office/officeart/2005/8/layout/vList3"/>
    <dgm:cxn modelId="{33D5EEA9-8CE9-406D-A69F-946582BE22AD}" type="presParOf" srcId="{77CB9FE1-4F50-4A1E-AE0B-72295E7892A3}" destId="{E5AF9E03-8647-4FC0-A7BC-8B09524D1E5F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E31C81A-3243-4A68-86CD-F0F5E5EC0FD3}">
      <dsp:nvSpPr>
        <dsp:cNvPr id="0" name=""/>
        <dsp:cNvSpPr/>
      </dsp:nvSpPr>
      <dsp:spPr>
        <a:xfrm rot="5400000">
          <a:off x="-286337" y="286523"/>
          <a:ext cx="1908915" cy="13362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1.</a:t>
          </a:r>
          <a:endParaRPr lang="ru-RU" sz="4000" kern="1200" dirty="0"/>
        </a:p>
      </dsp:txBody>
      <dsp:txXfrm rot="5400000">
        <a:off x="-286337" y="286523"/>
        <a:ext cx="1908915" cy="1336240"/>
      </dsp:txXfrm>
    </dsp:sp>
    <dsp:sp modelId="{571CBC8D-CED8-4DC7-9DF6-7269ED97CE0E}">
      <dsp:nvSpPr>
        <dsp:cNvPr id="0" name=""/>
        <dsp:cNvSpPr/>
      </dsp:nvSpPr>
      <dsp:spPr>
        <a:xfrm rot="5400000">
          <a:off x="4152178" y="-2815751"/>
          <a:ext cx="1240794" cy="68726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/>
            <a:t>Познакомить студентов с понятием и переменными сегментации в гостиничной индустрии</a:t>
          </a:r>
          <a:endParaRPr lang="ru-RU" sz="2700" kern="1200" dirty="0"/>
        </a:p>
      </dsp:txBody>
      <dsp:txXfrm rot="5400000">
        <a:off x="4152178" y="-2815751"/>
        <a:ext cx="1240794" cy="6872671"/>
      </dsp:txXfrm>
    </dsp:sp>
    <dsp:sp modelId="{0A43EC68-9505-4AC2-A96B-8838C299AABB}">
      <dsp:nvSpPr>
        <dsp:cNvPr id="0" name=""/>
        <dsp:cNvSpPr/>
      </dsp:nvSpPr>
      <dsp:spPr>
        <a:xfrm rot="5400000">
          <a:off x="-286337" y="1905627"/>
          <a:ext cx="1908915" cy="133624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2.</a:t>
          </a:r>
          <a:endParaRPr lang="ru-RU" sz="4000" kern="1200" dirty="0"/>
        </a:p>
      </dsp:txBody>
      <dsp:txXfrm rot="5400000">
        <a:off x="-286337" y="1905627"/>
        <a:ext cx="1908915" cy="1336240"/>
      </dsp:txXfrm>
    </dsp:sp>
    <dsp:sp modelId="{033A5ABF-A85F-452F-8BAC-706786FD8B9E}">
      <dsp:nvSpPr>
        <dsp:cNvPr id="0" name=""/>
        <dsp:cNvSpPr/>
      </dsp:nvSpPr>
      <dsp:spPr>
        <a:xfrm rot="5400000">
          <a:off x="4152178" y="-1196647"/>
          <a:ext cx="1240794" cy="687267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700" kern="1200" dirty="0" smtClean="0"/>
            <a:t>Научить студентов применять сегментации для определения целевой аудитории гостиничного предприятия</a:t>
          </a:r>
          <a:endParaRPr lang="ru-RU" sz="2700" kern="1200" dirty="0"/>
        </a:p>
      </dsp:txBody>
      <dsp:txXfrm rot="5400000">
        <a:off x="4152178" y="-1196647"/>
        <a:ext cx="1240794" cy="687267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997C40B-3E9B-4CEB-B3B6-7C2F41FF2654}">
      <dsp:nvSpPr>
        <dsp:cNvPr id="0" name=""/>
        <dsp:cNvSpPr/>
      </dsp:nvSpPr>
      <dsp:spPr>
        <a:xfrm rot="10800000">
          <a:off x="1657812" y="1233"/>
          <a:ext cx="5655318" cy="93341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1608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Группа 1. Культурно-географические критерии. </a:t>
          </a:r>
          <a:endParaRPr lang="ru-RU" sz="2600" kern="1200" dirty="0"/>
        </a:p>
      </dsp:txBody>
      <dsp:txXfrm rot="10800000">
        <a:off x="1657812" y="1233"/>
        <a:ext cx="5655318" cy="933410"/>
      </dsp:txXfrm>
    </dsp:sp>
    <dsp:sp modelId="{56DE9039-CEA4-4624-8FE1-3A06AD998CE7}">
      <dsp:nvSpPr>
        <dsp:cNvPr id="0" name=""/>
        <dsp:cNvSpPr/>
      </dsp:nvSpPr>
      <dsp:spPr>
        <a:xfrm>
          <a:off x="1191107" y="1233"/>
          <a:ext cx="933410" cy="93341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0682C9-6368-4BF6-95F2-8CB36B19C511}">
      <dsp:nvSpPr>
        <dsp:cNvPr id="0" name=""/>
        <dsp:cNvSpPr/>
      </dsp:nvSpPr>
      <dsp:spPr>
        <a:xfrm rot="10800000">
          <a:off x="1657812" y="1213274"/>
          <a:ext cx="5655318" cy="93341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1608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Группа 2. Социально-экономические критерии</a:t>
          </a:r>
          <a:endParaRPr lang="ru-RU" sz="2600" kern="1200" dirty="0"/>
        </a:p>
      </dsp:txBody>
      <dsp:txXfrm rot="10800000">
        <a:off x="1657812" y="1213274"/>
        <a:ext cx="5655318" cy="933410"/>
      </dsp:txXfrm>
    </dsp:sp>
    <dsp:sp modelId="{43127A82-C0FD-4270-B117-65357F1CAD31}">
      <dsp:nvSpPr>
        <dsp:cNvPr id="0" name=""/>
        <dsp:cNvSpPr/>
      </dsp:nvSpPr>
      <dsp:spPr>
        <a:xfrm>
          <a:off x="1191107" y="1213274"/>
          <a:ext cx="933410" cy="93341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C615FE9-0E7F-4190-A5F1-E7A620A4A747}">
      <dsp:nvSpPr>
        <dsp:cNvPr id="0" name=""/>
        <dsp:cNvSpPr/>
      </dsp:nvSpPr>
      <dsp:spPr>
        <a:xfrm rot="10800000">
          <a:off x="1657812" y="2425315"/>
          <a:ext cx="5655318" cy="93341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1608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Группа 3. Демографические критерии. </a:t>
          </a:r>
          <a:endParaRPr lang="ru-RU" sz="2600" kern="1200" dirty="0"/>
        </a:p>
      </dsp:txBody>
      <dsp:txXfrm rot="10800000">
        <a:off x="1657812" y="2425315"/>
        <a:ext cx="5655318" cy="933410"/>
      </dsp:txXfrm>
    </dsp:sp>
    <dsp:sp modelId="{9A6883CE-B78C-4C1A-AE53-56B4D95C3F00}">
      <dsp:nvSpPr>
        <dsp:cNvPr id="0" name=""/>
        <dsp:cNvSpPr/>
      </dsp:nvSpPr>
      <dsp:spPr>
        <a:xfrm>
          <a:off x="1191107" y="2425315"/>
          <a:ext cx="933410" cy="93341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AF9E03-8647-4FC0-A7BC-8B09524D1E5F}">
      <dsp:nvSpPr>
        <dsp:cNvPr id="0" name=""/>
        <dsp:cNvSpPr/>
      </dsp:nvSpPr>
      <dsp:spPr>
        <a:xfrm rot="10800000">
          <a:off x="1657812" y="3637355"/>
          <a:ext cx="5655318" cy="933410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1608" tIns="99060" rIns="184912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Группа 4. </a:t>
          </a:r>
          <a:r>
            <a:rPr lang="ru-RU" sz="2600" kern="1200" dirty="0" err="1" smtClean="0"/>
            <a:t>Психоповеденческие</a:t>
          </a:r>
          <a:r>
            <a:rPr lang="ru-RU" sz="2600" kern="1200" dirty="0" smtClean="0"/>
            <a:t> критерии </a:t>
          </a:r>
          <a:endParaRPr lang="ru-RU" sz="2600" kern="1200" dirty="0"/>
        </a:p>
      </dsp:txBody>
      <dsp:txXfrm rot="10800000">
        <a:off x="1657812" y="3637355"/>
        <a:ext cx="5655318" cy="933410"/>
      </dsp:txXfrm>
    </dsp:sp>
    <dsp:sp modelId="{74891221-0348-4610-88C5-5FBDB2DEB050}">
      <dsp:nvSpPr>
        <dsp:cNvPr id="0" name=""/>
        <dsp:cNvSpPr/>
      </dsp:nvSpPr>
      <dsp:spPr>
        <a:xfrm>
          <a:off x="1191107" y="3637355"/>
          <a:ext cx="933410" cy="933410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B948D6-513E-4AAC-8F44-0E0A886CA2AB}" type="datetimeFigureOut">
              <a:rPr lang="ru-RU" smtClean="0"/>
              <a:t>вт 05.10.21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B1B46-DB95-4609-B587-1E00B157F8B2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539EC-365D-48AF-A0DF-BFCF116911DF}" type="datetime1">
              <a:rPr lang="ru-RU" smtClean="0"/>
              <a:t>вт 05.10.21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62DDA-0785-467C-850E-B1B67DF04AB4}" type="datetime1">
              <a:rPr lang="ru-RU" smtClean="0"/>
              <a:t>вт 05.10.21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6ADC9-1AC3-4486-8E19-90E522301B49}" type="datetime1">
              <a:rPr lang="ru-RU" smtClean="0"/>
              <a:t>вт 05.10.21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A23C12-46EE-4B1E-8237-41B2F289A375}" type="datetime1">
              <a:rPr lang="ru-RU" smtClean="0"/>
              <a:t>вт 05.10.21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D5B6-F7B1-48E8-80DF-B9C3A8552FC6}" type="datetime1">
              <a:rPr lang="ru-RU" smtClean="0"/>
              <a:t>вт 05.10.21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7B54D5B-CB69-41C5-BE75-567BB95A766E}" type="datetime1">
              <a:rPr lang="ru-RU" smtClean="0"/>
              <a:t>вт 05.10.21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7F0D0-D71C-47F0-B8C5-057009E20649}" type="datetime1">
              <a:rPr lang="ru-RU" smtClean="0"/>
              <a:t>вт 05.10.21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9972-FA2E-4F75-B9E6-B0C88AAEEF21}" type="datetime1">
              <a:rPr lang="ru-RU" smtClean="0"/>
              <a:t>вт 05.10.21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151A5-5E92-4295-A7C8-C48AFF705663}" type="datetime1">
              <a:rPr lang="ru-RU" smtClean="0"/>
              <a:t>вт 05.10.21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29C32-0128-4DB5-87E9-3D9B795EB645}" type="datetime1">
              <a:rPr lang="ru-RU" smtClean="0"/>
              <a:t>вт 05.10.21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8839332B-69E4-48B0-AFF3-3A1F6EF93CA1}" type="datetime1">
              <a:rPr lang="ru-RU" smtClean="0"/>
              <a:t>вт 05.10.21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B4F5E7E-8D0B-4BD0-B30C-4623EE4A3212}" type="datetime1">
              <a:rPr lang="ru-RU" smtClean="0"/>
              <a:t>вт 05.10.21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Понятие и переменные сегментации рынка гостиничных услуг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Помимо рассмотренных сегментов потребителей гостиничных услуг можно разделить на пять категорий:</a:t>
            </a:r>
            <a:endParaRPr lang="ru-RU" sz="20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ru-RU" dirty="0" smtClean="0"/>
          </a:p>
          <a:p>
            <a:pPr lvl="0"/>
            <a:r>
              <a:rPr lang="ru-RU" dirty="0" smtClean="0"/>
              <a:t>потенциальные покупатели — люди, которые могут быть заинтересованы в том, чтобы проживать именно в вашем отеле;</a:t>
            </a:r>
          </a:p>
          <a:p>
            <a:pPr lvl="0"/>
            <a:r>
              <a:rPr lang="ru-RU" dirty="0" smtClean="0"/>
              <a:t>посетители — люди, которые однажды уже заходили посмотреть отель, но еще не проживали в нем;</a:t>
            </a:r>
          </a:p>
          <a:p>
            <a:pPr lvl="0"/>
            <a:r>
              <a:rPr lang="ru-RU" dirty="0" smtClean="0"/>
              <a:t>покупатели — те, кто уже хотя бы раз проживал в отеле;</a:t>
            </a:r>
          </a:p>
          <a:p>
            <a:pPr lvl="0"/>
            <a:r>
              <a:rPr lang="ru-RU" dirty="0" smtClean="0"/>
              <a:t>клиенты — люди, регулярно пользующиеся услугами отеля;</a:t>
            </a:r>
          </a:p>
          <a:p>
            <a:pPr lvl="0"/>
            <a:r>
              <a:rPr lang="ru-RU" dirty="0" smtClean="0"/>
              <a:t>приверженцы — те, кто постоянно пользуются услугами отеля и при этом настоятельно его всем рекомендуют.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Критерии сегментации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39552" y="1484784"/>
          <a:ext cx="8280920" cy="4973110"/>
        </p:xfrm>
        <a:graphic>
          <a:graphicData uri="http://schemas.openxmlformats.org/drawingml/2006/table">
            <a:tbl>
              <a:tblPr/>
              <a:tblGrid>
                <a:gridCol w="2890910"/>
                <a:gridCol w="5390010"/>
              </a:tblGrid>
              <a:tr h="1313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600">
                        <a:latin typeface="Calibri"/>
                      </a:endParaRPr>
                    </a:p>
                  </a:txBody>
                  <a:tcPr marL="5277" marR="5277" marT="5277" marB="527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700"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736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Критерии</a:t>
                      </a:r>
                    </a:p>
                  </a:txBody>
                  <a:tcPr marL="52768" marR="52768" marT="52768" marB="52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>
                          <a:latin typeface="Calibri"/>
                        </a:rPr>
                        <a:t>Характеристики</a:t>
                      </a:r>
                    </a:p>
                  </a:txBody>
                  <a:tcPr marL="52768" marR="52768" marT="52768" marB="52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13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 err="1">
                          <a:latin typeface="Calibri"/>
                        </a:rPr>
                        <a:t>Психoграфические</a:t>
                      </a:r>
                      <a:r>
                        <a:rPr lang="ru-RU" sz="1000" dirty="0">
                          <a:latin typeface="Calibri"/>
                        </a:rPr>
                        <a:t> критерии: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психологический или социологический состав покупателей</a:t>
                      </a:r>
                    </a:p>
                  </a:txBody>
                  <a:tcPr marL="52768" marR="52768" marT="52768" marB="52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принадлежность к социальному классу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личностные </a:t>
                      </a:r>
                      <a:r>
                        <a:rPr lang="ru-RU" sz="1000" dirty="0" smtClean="0">
                          <a:latin typeface="Calibri"/>
                        </a:rPr>
                        <a:t>факторы и образ жизни</a:t>
                      </a:r>
                      <a:endParaRPr lang="ru-RU" sz="1000" dirty="0"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latin typeface="Calibri"/>
                        </a:rPr>
                        <a:t>- </a:t>
                      </a:r>
                      <a:r>
                        <a:rPr lang="ru-RU" sz="1000" dirty="0">
                          <a:latin typeface="Calibri"/>
                        </a:rPr>
                        <a:t>поведенческие принципы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повод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искомые выгоды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статус пользователя</a:t>
                      </a:r>
                    </a:p>
                  </a:txBody>
                  <a:tcPr marL="52768" marR="52768" marT="52768" marB="52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535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Демографические критерии: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характеристики, которые могут быть обнаружены при анализе статистических данных, полученных при переписи населения</a:t>
                      </a:r>
                    </a:p>
                  </a:txBody>
                  <a:tcPr marL="52768" marR="52768" marT="52768" marB="52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ru-RU" sz="1000" dirty="0" smtClean="0">
                          <a:latin typeface="Calibri"/>
                        </a:rPr>
                        <a:t>возраст, пол</a:t>
                      </a:r>
                      <a:endParaRPr lang="ru-RU" sz="1000" dirty="0"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latin typeface="Calibri"/>
                        </a:rPr>
                        <a:t>- </a:t>
                      </a:r>
                      <a:r>
                        <a:rPr lang="ru-RU" sz="1000" dirty="0">
                          <a:latin typeface="Calibri"/>
                        </a:rPr>
                        <a:t>этап жизненного цикла семьи</a:t>
                      </a:r>
                    </a:p>
                    <a:p>
                      <a:pPr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ru-RU" sz="1000" dirty="0" smtClean="0">
                          <a:latin typeface="Calibri"/>
                        </a:rPr>
                        <a:t>размер </a:t>
                      </a:r>
                      <a:r>
                        <a:rPr lang="ru-RU" sz="1000" dirty="0">
                          <a:latin typeface="Calibri"/>
                        </a:rPr>
                        <a:t>семьи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latin typeface="Calibri"/>
                        </a:rPr>
                        <a:t>- </a:t>
                      </a:r>
                      <a:r>
                        <a:rPr lang="ru-RU" sz="1000" dirty="0">
                          <a:latin typeface="Calibri"/>
                        </a:rPr>
                        <a:t>уровень образования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культурное происхождение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доход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род занятий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религиозные убеждения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раса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национальность</a:t>
                      </a:r>
                    </a:p>
                  </a:txBody>
                  <a:tcPr marL="52768" marR="52768" marT="52768" marB="52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9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>
                          <a:latin typeface="Calibri"/>
                        </a:rPr>
                        <a:t>Географические критерии: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>
                          <a:latin typeface="Calibri"/>
                        </a:rPr>
                        <a:t>где покупатель живёт, работает и делает покупки</a:t>
                      </a:r>
                    </a:p>
                  </a:txBody>
                  <a:tcPr marL="52768" marR="52768" marT="52768" marB="52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</a:t>
                      </a:r>
                      <a:r>
                        <a:rPr lang="ru-RU" sz="1000" dirty="0" smtClean="0">
                          <a:latin typeface="Calibri"/>
                        </a:rPr>
                        <a:t>страна, регион</a:t>
                      </a:r>
                      <a:endParaRPr lang="ru-RU" sz="1000" dirty="0">
                        <a:latin typeface="Calibri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юридические ограничения</a:t>
                      </a:r>
                    </a:p>
                    <a:p>
                      <a:pPr>
                        <a:lnSpc>
                          <a:spcPct val="100000"/>
                        </a:lnSpc>
                        <a:buFontTx/>
                        <a:buChar char="-"/>
                      </a:pPr>
                      <a:r>
                        <a:rPr lang="ru-RU" sz="1000" dirty="0" smtClean="0">
                          <a:latin typeface="Calibri"/>
                        </a:rPr>
                        <a:t>уровень </a:t>
                      </a:r>
                      <a:r>
                        <a:rPr lang="ru-RU" sz="1000" dirty="0">
                          <a:latin typeface="Calibri"/>
                        </a:rPr>
                        <a:t>инфляции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 smtClean="0">
                          <a:latin typeface="Calibri"/>
                        </a:rPr>
                        <a:t>- </a:t>
                      </a:r>
                      <a:r>
                        <a:rPr lang="ru-RU" sz="1000" dirty="0">
                          <a:latin typeface="Calibri"/>
                        </a:rPr>
                        <a:t>расположение района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транспортная сеть региона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структура коммерческой деятельности региона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доступность средств массовой информации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уровень конкуренции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динамика развития региона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размер региона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численность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000" dirty="0">
                          <a:latin typeface="Calibri"/>
                        </a:rPr>
                        <a:t>- плотность населения</a:t>
                      </a:r>
                    </a:p>
                  </a:txBody>
                  <a:tcPr marL="52768" marR="52768" marT="52768" marB="52768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600" dirty="0" smtClean="0">
                <a:solidFill>
                  <a:srgbClr val="FF0000"/>
                </a:solidFill>
              </a:rPr>
              <a:t>Выбор целевого рынка предполагает определенную последовательность действий: </a:t>
            </a:r>
            <a:endParaRPr lang="ru-RU" sz="26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ru-RU" dirty="0" smtClean="0"/>
              <a:t>определение потенциала сегмента рынка</a:t>
            </a:r>
            <a:r>
              <a:rPr lang="ru-RU" dirty="0" smtClean="0"/>
              <a:t>;</a:t>
            </a:r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ru-RU" dirty="0" smtClean="0"/>
              <a:t>оценка доступности и существенности сегмента рынка</a:t>
            </a:r>
            <a:r>
              <a:rPr lang="ru-RU" dirty="0" smtClean="0"/>
              <a:t>;</a:t>
            </a:r>
          </a:p>
          <a:p>
            <a:pPr lvl="0">
              <a:buNone/>
            </a:pPr>
            <a:endParaRPr lang="ru-RU" dirty="0" smtClean="0"/>
          </a:p>
          <a:p>
            <a:pPr lvl="0"/>
            <a:r>
              <a:rPr lang="ru-RU" dirty="0" smtClean="0"/>
              <a:t>анализ возможностей освоения сегмента рынка.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При анализе возможностей развития сегмента рынка необходимо учитывать такие критерии оценки, как цели и ресурсы компании. Эффективность работы выбранного сегмента рынка определяется способностью компании предоставлять ему гарантированные услуги в необходимом количестве, без ущерба для качества, определяемого ее рекламой, информацией, поддержкой, документацией и т. д.). Это определяет необходимость детального анализа производства, персонала, научно-технического, организационного менеджмента, инвестиционного потенциала предприятий, а также их инновационного потенциала.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Чтобы оптимизировать количество возможных сегментов рынка, целесообразно использовать концентрированные и дисперсные методы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Концентрированный метод, или "муравьиный метод", предполагает последовательную исследовательскую работу от одного сегмента к другому (осваивается один сегмент рынка, затем следующий и т. д.). Этот метод не является быстрым, но не требует значительных затрат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Дисперсионный метод, или "метод стрекозы", реализуется методом проб и ошибок. Он один раз предлагает вывести предприятие на максимально возможное количество сегментов рынка, а затем постепенно реализует наиболее выгодный и эффективный выбор. Этот метод быстро приносит результаты, но требует значительных затрат.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852936"/>
            <a:ext cx="8534400" cy="758952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Спасибо за внимание!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Цели занятия</a:t>
            </a:r>
            <a:endParaRPr lang="ru-RU" dirty="0">
              <a:solidFill>
                <a:srgbClr val="FF0000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611560" y="1988840"/>
          <a:ext cx="8208912" cy="3528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Задачи занятия: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i="1" dirty="0" smtClean="0">
                <a:solidFill>
                  <a:srgbClr val="FF0000"/>
                </a:solidFill>
              </a:rPr>
              <a:t>Воспитательная</a:t>
            </a:r>
            <a:r>
              <a:rPr lang="ru-RU" i="1" dirty="0" smtClean="0"/>
              <a:t>:</a:t>
            </a:r>
            <a:r>
              <a:rPr lang="ru-RU" dirty="0" smtClean="0"/>
              <a:t> учить осуществлять поиск и использование информации, необходимой для эффективного выполнения профессиональных задач, профессионального и личностного развития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r>
              <a:rPr lang="ru-RU" i="1" dirty="0" smtClean="0">
                <a:solidFill>
                  <a:srgbClr val="FF0000"/>
                </a:solidFill>
              </a:rPr>
              <a:t>Учебная</a:t>
            </a:r>
            <a:r>
              <a:rPr lang="ru-RU" i="1" dirty="0" smtClean="0"/>
              <a:t>: </a:t>
            </a:r>
            <a:r>
              <a:rPr lang="ru-RU" dirty="0" smtClean="0"/>
              <a:t>рассмотреть сущность и переменные сегментации гостиничных услуг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r>
              <a:rPr lang="ru-RU" i="1" dirty="0" smtClean="0">
                <a:solidFill>
                  <a:srgbClr val="FF0000"/>
                </a:solidFill>
              </a:rPr>
              <a:t>Развивающая</a:t>
            </a:r>
            <a:r>
              <a:rPr lang="ru-RU" i="1" dirty="0" smtClean="0"/>
              <a:t>:</a:t>
            </a:r>
            <a:r>
              <a:rPr lang="ru-RU" dirty="0" smtClean="0"/>
              <a:t> Понимать сущность и социальную значимость своей будущей профессии, проявлять к ней устойчивый интерес.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Сегментация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2013849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Это процесс деления </a:t>
            </a:r>
            <a:r>
              <a:rPr lang="ru-RU" dirty="0" smtClean="0"/>
              <a:t>на отдельные группы покупателей, каждая из которых может потребовать отдельных и сложных маркетинговых продуктов. Этот подход позволяет гостиничному управлению определять жизнеспособные, устойчивые и прибыльные группы потребителей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 descr="Marketingovyiy-anali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3501008"/>
            <a:ext cx="4248472" cy="2574405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Сегмент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1653809"/>
          </a:xfrm>
        </p:spPr>
        <p:txBody>
          <a:bodyPr/>
          <a:lstStyle/>
          <a:p>
            <a:r>
              <a:rPr lang="ru-RU" b="1" dirty="0" smtClean="0"/>
              <a:t>группа покупателей, обладающая похожими потребностями, желаниями и возможностями.</a:t>
            </a:r>
            <a:endParaRPr lang="ru-RU" dirty="0"/>
          </a:p>
        </p:txBody>
      </p:sp>
      <p:pic>
        <p:nvPicPr>
          <p:cNvPr id="6" name="Рисунок 5" descr="default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2636912"/>
            <a:ext cx="3897783" cy="2304256"/>
          </a:xfrm>
          <a:prstGeom prst="rect">
            <a:avLst/>
          </a:prstGeom>
        </p:spPr>
      </p:pic>
      <p:sp>
        <p:nvSpPr>
          <p:cNvPr id="7" name="Скругленный прямоугольник 6"/>
          <p:cNvSpPr/>
          <p:nvPr/>
        </p:nvSpPr>
        <p:spPr>
          <a:xfrm>
            <a:off x="395536" y="5229200"/>
            <a:ext cx="8352928" cy="100811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Цель сегментации - максимизировать удовлетворение потребностей потребителей в гостиничных продуктах, а также оптимизировать затраты на разработку, производство и внедрение отеля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Этапы сегментирования рынка</a:t>
            </a:r>
            <a:endParaRPr lang="ru-RU" dirty="0">
              <a:solidFill>
                <a:srgbClr val="FF0000"/>
              </a:solidFill>
            </a:endParaRPr>
          </a:p>
        </p:txBody>
      </p:sp>
      <p:grpSp>
        <p:nvGrpSpPr>
          <p:cNvPr id="3" name="Group 3"/>
          <p:cNvGrpSpPr>
            <a:grpSpLocks/>
          </p:cNvGrpSpPr>
          <p:nvPr/>
        </p:nvGrpSpPr>
        <p:grpSpPr bwMode="auto">
          <a:xfrm>
            <a:off x="395536" y="2276872"/>
            <a:ext cx="8064500" cy="3751263"/>
            <a:chOff x="249" y="1434"/>
            <a:chExt cx="5080" cy="2363"/>
          </a:xfrm>
        </p:grpSpPr>
        <p:sp>
          <p:nvSpPr>
            <p:cNvPr id="5" name="Text Box 4"/>
            <p:cNvSpPr txBox="1">
              <a:spLocks noChangeArrowheads="1"/>
            </p:cNvSpPr>
            <p:nvPr/>
          </p:nvSpPr>
          <p:spPr bwMode="auto">
            <a:xfrm>
              <a:off x="249" y="1434"/>
              <a:ext cx="3537" cy="765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266700" indent="-266700"/>
              <a:r>
                <a:rPr lang="ru-RU" sz="2400" dirty="0"/>
                <a:t>Сегментирование рынка</a:t>
              </a:r>
            </a:p>
            <a:p>
              <a:pPr marL="266700" indent="-266700" algn="l">
                <a:buFontTx/>
                <a:buAutoNum type="arabicPeriod"/>
              </a:pPr>
              <a:r>
                <a:rPr lang="ru-RU" sz="1600" dirty="0"/>
                <a:t>Определение принципов сегментирования  и сегментирование рынка</a:t>
              </a:r>
            </a:p>
            <a:p>
              <a:pPr marL="266700" indent="-266700" algn="l">
                <a:buFontTx/>
                <a:buAutoNum type="arabicPeriod"/>
              </a:pPr>
              <a:r>
                <a:rPr lang="ru-RU" sz="1600" dirty="0"/>
                <a:t>Составление профиля каждого сегмента</a:t>
              </a:r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748" y="2304"/>
              <a:ext cx="3718" cy="627"/>
            </a:xfrm>
            <a:prstGeom prst="rect">
              <a:avLst/>
            </a:prstGeom>
            <a:gradFill rotWithShape="0">
              <a:gsLst>
                <a:gs pos="0">
                  <a:srgbClr val="00CCFF"/>
                </a:gs>
                <a:gs pos="100000">
                  <a:srgbClr val="00CCFF">
                    <a:gamma/>
                    <a:tint val="45490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266700" indent="-266700" algn="l">
                <a:tabLst>
                  <a:tab pos="266700" algn="l"/>
                </a:tabLst>
              </a:pPr>
              <a:r>
                <a:rPr lang="ru-RU" sz="2400"/>
                <a:t>Выбор целевых сегментов рынка</a:t>
              </a:r>
            </a:p>
            <a:p>
              <a:pPr marL="266700" indent="-266700" algn="l">
                <a:buFontTx/>
                <a:buAutoNum type="arabicPeriod" startAt="3"/>
                <a:tabLst>
                  <a:tab pos="266700" algn="l"/>
                </a:tabLst>
              </a:pPr>
              <a:r>
                <a:rPr lang="ru-RU" sz="1600"/>
                <a:t>Оценка привлекательности сегментов</a:t>
              </a:r>
            </a:p>
            <a:p>
              <a:pPr marL="266700" indent="-266700" algn="l">
                <a:buFontTx/>
                <a:buAutoNum type="arabicPeriod" startAt="3"/>
                <a:tabLst>
                  <a:tab pos="266700" algn="l"/>
                </a:tabLst>
              </a:pPr>
              <a:r>
                <a:rPr lang="ru-RU" sz="1600"/>
                <a:t>Выбор одного или нескольких целевых сегментов</a:t>
              </a:r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247" y="3022"/>
              <a:ext cx="4082" cy="775"/>
            </a:xfrm>
            <a:prstGeom prst="rect">
              <a:avLst/>
            </a:prstGeom>
            <a:gradFill rotWithShape="0">
              <a:gsLst>
                <a:gs pos="0">
                  <a:srgbClr val="00CCFF"/>
                </a:gs>
                <a:gs pos="100000">
                  <a:srgbClr val="00CCFF">
                    <a:gamma/>
                    <a:tint val="63529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 marL="266700" indent="-266700"/>
              <a:r>
                <a:rPr lang="ru-RU" sz="2400"/>
                <a:t>Позиционирование товара на рынке</a:t>
              </a:r>
            </a:p>
            <a:p>
              <a:pPr marL="266700" indent="-266700" algn="l">
                <a:buFontTx/>
                <a:buAutoNum type="arabicPeriod" startAt="5"/>
              </a:pPr>
              <a:r>
                <a:rPr lang="ru-RU" sz="1600"/>
                <a:t>Разработка возможных концепций позиционирования товара </a:t>
              </a:r>
            </a:p>
            <a:p>
              <a:pPr marL="266700" indent="-266700" algn="l">
                <a:buFontTx/>
                <a:buAutoNum type="arabicPeriod" startAt="5"/>
              </a:pPr>
              <a:r>
                <a:rPr lang="ru-RU" sz="1600"/>
                <a:t>Разработка маркетингового комплекса для каждого целевого сегмента</a:t>
              </a:r>
            </a:p>
          </p:txBody>
        </p:sp>
      </p:grp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Классификация клиентов отеля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Клиентов отеля в России можно разделить на следующие большие группы</a:t>
            </a:r>
            <a:r>
              <a:rPr lang="ru-RU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1. Туристические компании, специализирующиеся на въездном туризме</a:t>
            </a:r>
            <a:r>
              <a:rPr lang="ru-RU" dirty="0" smtClean="0"/>
              <a:t>;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2. Предприятия и организации, имеющие связи с другими городами России, СНГ и зарубежных стран</a:t>
            </a:r>
            <a:r>
              <a:rPr lang="ru-RU" dirty="0" smtClean="0"/>
              <a:t>;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3. Частные постояльцы.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Сегменты посетителей гостиницы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pic>
        <p:nvPicPr>
          <p:cNvPr id="29698" name="Picture 2" descr="https://studfile.net/html/2706/610/html_NB4L9FIDcS.SvPi/img-JtHCQZ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564092"/>
            <a:ext cx="8424936" cy="47628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FF0000"/>
                </a:solidFill>
              </a:rPr>
              <a:t>В гостиничном бизнесе рекомендуется использование следующих групп критериев при проведении сегментации частных постояльцев</a:t>
            </a:r>
            <a:endParaRPr lang="ru-RU" sz="2000" dirty="0">
              <a:solidFill>
                <a:srgbClr val="FF000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301625" y="1527175"/>
          <a:ext cx="8504238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54</TotalTime>
  <Words>728</Words>
  <Application>Microsoft Office PowerPoint</Application>
  <PresentationFormat>Экран (4:3)</PresentationFormat>
  <Paragraphs>114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Официальная</vt:lpstr>
      <vt:lpstr>Понятие и переменные сегментации рынка гостиничных услуг</vt:lpstr>
      <vt:lpstr>Цели занятия</vt:lpstr>
      <vt:lpstr>Задачи занятия:</vt:lpstr>
      <vt:lpstr>Сегментация</vt:lpstr>
      <vt:lpstr>Сегмент</vt:lpstr>
      <vt:lpstr>Этапы сегментирования рынка</vt:lpstr>
      <vt:lpstr>Классификация клиентов отеля</vt:lpstr>
      <vt:lpstr>Сегменты посетителей гостиницы</vt:lpstr>
      <vt:lpstr>В гостиничном бизнесе рекомендуется использование следующих групп критериев при проведении сегментации частных постояльцев</vt:lpstr>
      <vt:lpstr>Помимо рассмотренных сегментов потребителей гостиничных услуг можно разделить на пять категорий:</vt:lpstr>
      <vt:lpstr>Критерии сегментации</vt:lpstr>
      <vt:lpstr>Выбор целевого рынка предполагает определенную последовательность действий: </vt:lpstr>
      <vt:lpstr>Слайд 13</vt:lpstr>
      <vt:lpstr>Слайд 14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и переменные сегментации рынка гостиничных услуг</dc:title>
  <dc:creator>Лена</dc:creator>
  <cp:lastModifiedBy>Лена</cp:lastModifiedBy>
  <cp:revision>8</cp:revision>
  <dcterms:created xsi:type="dcterms:W3CDTF">2021-10-05T05:19:18Z</dcterms:created>
  <dcterms:modified xsi:type="dcterms:W3CDTF">2021-10-05T06:24:21Z</dcterms:modified>
</cp:coreProperties>
</file>